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1" r:id="rId15"/>
    <p:sldId id="272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2" r:id="rId24"/>
    <p:sldId id="283" r:id="rId25"/>
    <p:sldId id="281" r:id="rId26"/>
    <p:sldId id="284" r:id="rId27"/>
    <p:sldId id="285" r:id="rId28"/>
    <p:sldId id="286" r:id="rId29"/>
    <p:sldId id="287" r:id="rId30"/>
    <p:sldId id="288" r:id="rId31"/>
    <p:sldId id="270" r:id="rId32"/>
    <p:sldId id="268" r:id="rId33"/>
  </p:sldIdLst>
  <p:sldSz cx="9144000" cy="90011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0764" autoAdjust="0"/>
  </p:normalViewPr>
  <p:slideViewPr>
    <p:cSldViewPr>
      <p:cViewPr>
        <p:scale>
          <a:sx n="66" d="100"/>
          <a:sy n="66" d="100"/>
        </p:scale>
        <p:origin x="-1446" y="72"/>
      </p:cViewPr>
      <p:guideLst>
        <p:guide orient="horz" pos="28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A8B26-EF0E-48F8-A2C0-FCDE9CE89143}" type="datetimeFigureOut">
              <a:rPr lang="en-IN" smtClean="0"/>
              <a:t>26-07-2022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87513" y="685800"/>
            <a:ext cx="3482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2305C-BC04-44F6-BA5D-6F2D48DF83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64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075335"/>
            <a:ext cx="9144000" cy="392579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075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481159"/>
            <a:ext cx="9144000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00263"/>
            <a:ext cx="9144000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6631466"/>
            <a:ext cx="5637010" cy="115778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4111132"/>
            <a:ext cx="7175351" cy="2353532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1" y="960120"/>
            <a:ext cx="6400800" cy="45605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494181"/>
            <a:ext cx="2057400" cy="6875320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960121"/>
            <a:ext cx="4829287" cy="64243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960120"/>
            <a:ext cx="6400800" cy="4560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75335"/>
            <a:ext cx="9144000" cy="392579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075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481159"/>
            <a:ext cx="9144000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00263"/>
            <a:ext cx="9144000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851600"/>
            <a:ext cx="5966666" cy="3180642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6047360"/>
            <a:ext cx="5970494" cy="1096542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960120"/>
            <a:ext cx="3346704" cy="4560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960120"/>
            <a:ext cx="3346704" cy="4560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960122"/>
            <a:ext cx="3346704" cy="83968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837930"/>
            <a:ext cx="3346704" cy="36004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960122"/>
            <a:ext cx="3346704" cy="83968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6229"/>
            <a:ext cx="3346704" cy="36004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2900366"/>
            <a:ext cx="3636085" cy="165177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960119"/>
            <a:ext cx="4017085" cy="6424334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4590867"/>
            <a:ext cx="3388660" cy="28081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5335"/>
            <a:ext cx="9144000" cy="392579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075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481159"/>
            <a:ext cx="9144000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00263"/>
            <a:ext cx="9144000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6" y="1500187"/>
            <a:ext cx="4114801" cy="410524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326263"/>
            <a:ext cx="3694114" cy="2838963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5859553"/>
            <a:ext cx="6383538" cy="1500187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00838"/>
            <a:ext cx="9144000" cy="230028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67008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945899"/>
            <a:ext cx="9144000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00263"/>
            <a:ext cx="9144000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5738470"/>
            <a:ext cx="6512511" cy="150018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961093"/>
            <a:ext cx="6400800" cy="4560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8101013"/>
            <a:ext cx="2514600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8101013"/>
            <a:ext cx="3352801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1" y="8101013"/>
            <a:ext cx="1828800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300663"/>
            <a:ext cx="7776864" cy="11810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</a:t>
            </a:r>
            <a:r>
              <a:rPr lang="en-I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T.Y.B.Sc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Semester : V</a:t>
            </a:r>
          </a:p>
          <a:p>
            <a:pPr algn="l"/>
            <a:endParaRPr lang="en-IN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:- Mr. </a:t>
            </a:r>
            <a:r>
              <a:rPr lang="en-I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Prashant K.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2" y="1900241"/>
            <a:ext cx="8215063" cy="138112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en-IN" sz="2000" b="1" dirty="0" err="1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Rayat</a:t>
            </a:r>
            <a:r>
              <a:rPr lang="en-IN" sz="20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Shikshan</a:t>
            </a:r>
            <a:r>
              <a:rPr lang="en-IN" sz="20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Saanstha’s</a:t>
            </a:r>
            <a:r>
              <a:rPr lang="en-IN" sz="20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Arts, Science &amp; Commerce College, </a:t>
            </a:r>
            <a:r>
              <a:rPr lang="en-IN" sz="2800" b="1" dirty="0" err="1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Mokhada</a:t>
            </a:r>
            <a:r>
              <a:rPr lang="en-IN" sz="28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Dist. : </a:t>
            </a:r>
            <a:r>
              <a:rPr lang="en-IN" sz="2800" b="1" dirty="0" err="1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Palghar</a:t>
            </a:r>
            <a:endParaRPr lang="en-IN" sz="3200" b="1" dirty="0">
              <a:ln/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Lenovo\Documents\My Received Files\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405"/>
            <a:ext cx="1142999" cy="118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erayat.org/images/r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40355" y="200026"/>
            <a:ext cx="112541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0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3" y="800101"/>
            <a:ext cx="3505199" cy="8048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600" dirty="0" smtClean="0"/>
              <a:t>Simple Root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00287"/>
            <a:ext cx="7924800" cy="4900613"/>
          </a:xfrm>
        </p:spPr>
        <p:txBody>
          <a:bodyPr/>
          <a:lstStyle/>
          <a:p>
            <a:pPr marL="45720" indent="0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root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α is a simple root of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0, if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(α) = 0 and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′(α) ≠ 0. Then, we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write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</a:t>
            </a:r>
          </a:p>
          <a:p>
            <a:pPr marL="45720" indent="0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f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 ≠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since 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1) is a factor of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= 0, we can write</a:t>
            </a:r>
          </a:p>
          <a:p>
            <a:pPr marL="45720" indent="0">
              <a:buNone/>
            </a:pPr>
            <a:r>
              <a:rPr lang="da-D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1)(</a:t>
            </a:r>
            <a:r>
              <a:rPr 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+ 2) = (</a:t>
            </a:r>
            <a:r>
              <a:rPr 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1) </a:t>
            </a:r>
            <a:r>
              <a:rPr 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≠ 0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Alternately, we find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= 0,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′(1) = 4 ≠ 0. </a:t>
            </a:r>
          </a:p>
          <a:p>
            <a:pPr marL="4572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is a simple root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= 0.</a:t>
            </a:r>
          </a:p>
        </p:txBody>
      </p:sp>
    </p:spTree>
    <p:extLst>
      <p:ext uri="{BB962C8B-B14F-4D97-AF65-F5344CB8AC3E}">
        <p14:creationId xmlns:p14="http://schemas.microsoft.com/office/powerpoint/2010/main" val="26065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3" y="400053"/>
            <a:ext cx="3505199" cy="8239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600" dirty="0" smtClean="0"/>
              <a:t>Multiple Root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1" y="1800225"/>
            <a:ext cx="8839200" cy="66008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root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α is a multiple root, of multiplicity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0, if</a:t>
            </a:r>
          </a:p>
          <a:p>
            <a:pPr marL="45720" indent="0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(α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′(α) = 0,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′’(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 = 0, ...,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–1)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(α) = 0, and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(α) ≠ 0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we can write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</a:t>
            </a:r>
          </a:p>
          <a:p>
            <a:pPr marL="45720" indent="0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f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</a:t>
            </a:r>
            <a:r>
              <a:rPr lang="en-IN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 ≠ 0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consider the equation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 = 0.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find 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8 – 12 + 4 = 0,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′(2) = 12 – 12 = 0,</a:t>
            </a:r>
          </a:p>
          <a:p>
            <a:pPr marL="45720" indent="0">
              <a:buNone/>
            </a:pP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″(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6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″(2) = 6 ≠ 0.</a:t>
            </a: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is a multiple root of multiplicity 2 (double root) of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 = 0.</a:t>
            </a: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write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2)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+ 1) = 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2)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= 3 ≠ 0.</a:t>
            </a:r>
          </a:p>
        </p:txBody>
      </p:sp>
    </p:spTree>
    <p:extLst>
      <p:ext uri="{BB962C8B-B14F-4D97-AF65-F5344CB8AC3E}">
        <p14:creationId xmlns:p14="http://schemas.microsoft.com/office/powerpoint/2010/main" val="31875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252413"/>
            <a:ext cx="7045911" cy="8191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and Iterative Methods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00163"/>
            <a:ext cx="8305800" cy="740092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methods for finding the roots are classified as </a:t>
            </a: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direct methods, and (</a:t>
            </a:r>
            <a:r>
              <a:rPr lang="en-I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methods</a:t>
            </a: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I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methods give the exact values of all the roots in a finite number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steps. Therefore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any direct method, we can give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operations (additions, subtractions, divisions and multiplications). This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is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the </a:t>
            </a:r>
            <a:r>
              <a:rPr lang="en-I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count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method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direct methods for finding all the roots of </a:t>
            </a: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cubic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</a:t>
            </a:r>
            <a:r>
              <a:rPr lang="en-I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polynomials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However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these methods are difficult to implement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use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methods for finding the roots of polynomial equations of degree greater than 4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transcendental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are not available in literature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</a:t>
            </a:r>
            <a:r>
              <a:rPr lang="en-I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methods are based on the idea of successive approximations. We start with one or two initial approximations to the root and obtain a sequence of approximations </a:t>
            </a:r>
            <a:r>
              <a:rPr lang="en-I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IN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sz="21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which in the limit as </a:t>
            </a:r>
            <a:r>
              <a:rPr lang="en-I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∞, converge to the exact root α.</a:t>
            </a:r>
          </a:p>
          <a:p>
            <a:pPr marL="4572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1" y="4600575"/>
                <a:ext cx="7543800" cy="1102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the roots of the quadratic equation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IN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I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0, can be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 using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</a:t>
                </a:r>
              </a:p>
              <a:p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± </m:t>
                        </m:r>
                        <m:rad>
                          <m:radPr>
                            <m:degHide m:val="on"/>
                            <m:ctrlPr>
                              <a:rPr lang="en-IN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IN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en-IN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ac</m:t>
                            </m:r>
                          </m:e>
                        </m:rad>
                      </m:num>
                      <m:den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05200"/>
                <a:ext cx="7543800" cy="1136978"/>
              </a:xfrm>
              <a:prstGeom prst="rect">
                <a:avLst/>
              </a:prstGeom>
              <a:blipFill rotWithShape="1">
                <a:blip r:embed="rId2"/>
                <a:stretch>
                  <a:fillRect l="-728" t="-26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4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00053"/>
            <a:ext cx="7315200" cy="12811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methods based on first degree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1" y="3100389"/>
            <a:ext cx="7543800" cy="4000500"/>
          </a:xfrm>
        </p:spPr>
        <p:txBody>
          <a:bodyPr>
            <a:normAutofit/>
          </a:bodyPr>
          <a:lstStyle/>
          <a:p>
            <a:pPr marL="45720" indent="0">
              <a:buSzPct val="80000"/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We are going to study the following Numerical Methods to find Roots/Zeros of Algebraic &amp; Transcendental equation.</a:t>
            </a:r>
          </a:p>
          <a:p>
            <a:pPr marL="502920" indent="-457200">
              <a:buSzPct val="80000"/>
              <a:buFont typeface="+mj-lt"/>
              <a:buAutoNum type="arabicParenR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Newton-Raphson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</a:p>
          <a:p>
            <a:pPr marL="502920" indent="-457200">
              <a:buSzPct val="80000"/>
              <a:buFont typeface="+mj-lt"/>
              <a:buAutoNum type="arabicParenR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Secant method</a:t>
            </a:r>
          </a:p>
          <a:p>
            <a:pPr marL="502920" indent="-457200">
              <a:buSzPct val="80000"/>
              <a:buFont typeface="+mj-lt"/>
              <a:buAutoNum type="arabicParenR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Regula-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</a:t>
            </a:r>
          </a:p>
          <a:p>
            <a:pPr marL="502920" indent="-457200">
              <a:buSzPct val="80000"/>
              <a:buFont typeface="+mj-lt"/>
              <a:buAutoNum type="arabicParenR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Method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682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2" y="300041"/>
            <a:ext cx="6248399" cy="6953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Newton-Raphson Method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00175"/>
            <a:ext cx="8153400" cy="42005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This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is also called </a:t>
            </a: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Newton’s method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method is also a </a:t>
            </a:r>
            <a:r>
              <a:rPr lang="en-I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Tangent </a:t>
            </a:r>
            <a:r>
              <a:rPr lang="en-I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approximate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curve near a root, by a straight line.</a:t>
            </a:r>
          </a:p>
          <a:p>
            <a:pPr marL="45720" indent="0">
              <a:buNone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x</a:t>
            </a:r>
            <a:r>
              <a:rPr lang="en-IN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an initial approximation to the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 of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= 0. Then, P(x</a:t>
            </a:r>
            <a:r>
              <a:rPr lang="en-IN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IN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f</a:t>
            </a:r>
            <a:r>
              <a:rPr lang="en-IN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f(x</a:t>
            </a:r>
            <a:r>
              <a:rPr lang="en-IN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is a point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curve. Draw the tangent to the curve at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(See Fig.).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approximate the curve in the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 of the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by the tangent to the curve at the point P.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intersection of the tangent with the x-axis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taken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next approximation to the root.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repeated until the required accuracy </a:t>
            </a:r>
            <a:r>
              <a:rPr lang="en-I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obtained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76600" y="4829431"/>
            <a:ext cx="0" cy="290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799" y="7229730"/>
            <a:ext cx="3581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7425071">
            <a:off x="2736318" y="4721360"/>
            <a:ext cx="4400550" cy="1752600"/>
          </a:xfrm>
          <a:prstGeom prst="arc">
            <a:avLst>
              <a:gd name="adj1" fmla="val 12791109"/>
              <a:gd name="adj2" fmla="val 6566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914899" y="5029456"/>
            <a:ext cx="1333500" cy="2700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5000" y="5229479"/>
            <a:ext cx="0" cy="2000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000" y="596224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P=P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I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I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6729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3109" y="71297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62600" y="71297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I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71799" y="4929443"/>
            <a:ext cx="33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0300" y="7145032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724504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O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4418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8" grpId="0"/>
      <p:bldP spid="17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036"/>
            <a:ext cx="2971800" cy="962367"/>
          </a:xfrm>
        </p:spPr>
        <p:txBody>
          <a:bodyPr/>
          <a:lstStyle/>
          <a:p>
            <a:pPr marL="0" indent="0" algn="l">
              <a:buNone/>
            </a:pPr>
            <a:r>
              <a:rPr lang="en-IN" sz="3200" dirty="0" smtClean="0"/>
              <a:t>Continued..</a:t>
            </a:r>
            <a:endParaRPr lang="en-I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900115"/>
                <a:ext cx="8458200" cy="7700962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equation of the tangent to the curve 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f(x) at the point P(x</a:t>
                </a:r>
                <a:r>
                  <a:rPr lang="en-IN" sz="2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</a:t>
                </a:r>
                <a:r>
                  <a:rPr lang="en-IN" sz="2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given by</a:t>
                </a:r>
              </a:p>
              <a:p>
                <a:pPr marL="45720" indent="0">
                  <a:buNone/>
                </a:pPr>
                <a:r>
                  <a:rPr lang="es-E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s-E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– f(x</a:t>
                </a:r>
                <a:r>
                  <a:rPr lang="es-ES" sz="2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s-E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(x – x</a:t>
                </a:r>
                <a:r>
                  <a:rPr lang="es-ES" sz="2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s-E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 ′(x</a:t>
                </a:r>
                <a:r>
                  <a:rPr lang="es-ES" sz="2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s-ES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IN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′(x</a:t>
                </a:r>
                <a:r>
                  <a:rPr lang="en-IN" sz="2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the slope of the tangent to the curve at </a:t>
                </a:r>
                <a:r>
                  <a:rPr lang="en-IN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 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Setting </a:t>
                </a:r>
                <a:r>
                  <a:rPr lang="en-IN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and solving for </a:t>
                </a:r>
                <a:r>
                  <a:rPr lang="en-IN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</a:t>
                </a:r>
              </a:p>
              <a:p>
                <a:pPr marL="45720" indent="0">
                  <a:buNone/>
                </a:pP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1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IN" sz="21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N" sz="2100" b="0" i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IN" sz="21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1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IN" sz="21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1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1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IN" sz="21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IN" sz="21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1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sz="21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sz="21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1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1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IN" sz="21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IN" sz="2100" b="0" i="0" smtClean="0">
                        <a:latin typeface="Cambria Math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f’(x</a:t>
                </a:r>
                <a:r>
                  <a:rPr lang="en-IN" sz="21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≠ 0</a:t>
                </a:r>
              </a:p>
              <a:p>
                <a:pPr marL="45720" indent="0">
                  <a:buNone/>
                </a:pP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next 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approximation 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root is given 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</a:p>
              <a:p>
                <a:pPr marL="45720" indent="0">
                  <a:buNone/>
                </a:pP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</a:t>
                </a:r>
                <a:r>
                  <a:rPr lang="en-IN" sz="21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1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IN" sz="210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N" sz="21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IN" sz="2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10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IN" sz="2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1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IN" sz="2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IN" sz="2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1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sz="21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sz="2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1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IN" sz="2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IN" sz="2100">
                        <a:latin typeface="Cambria Math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f’(x</a:t>
                </a:r>
                <a:r>
                  <a:rPr lang="en-IN" sz="21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≠ 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IN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repeat the 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procedure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iteration method is defined 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</a:p>
              <a:p>
                <a:pPr marL="45720" indent="0">
                  <a:buNone/>
                </a:pP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</a:t>
                </a:r>
                <a:r>
                  <a:rPr lang="en-IN" sz="21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1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1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r>
                      <a:rPr lang="en-IN" sz="21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IN" sz="2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10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IN" sz="2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1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IN" sz="21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IN" sz="2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1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sz="21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sz="2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1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1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1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IN" sz="2100">
                        <a:latin typeface="Cambria Math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f’(</a:t>
                </a:r>
                <a:r>
                  <a:rPr lang="en-IN" sz="2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1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IN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method is called the </a:t>
                </a:r>
                <a:r>
                  <a:rPr lang="en-I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Newton-Raphson method </a:t>
                </a: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simply the </a:t>
                </a:r>
                <a:r>
                  <a:rPr lang="en-I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Newton’s method.</a:t>
                </a:r>
              </a:p>
              <a:p>
                <a:pPr marL="45720" indent="0">
                  <a:buNone/>
                </a:pPr>
                <a:r>
                  <a:rPr lang="en-I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method is also called </a:t>
                </a:r>
                <a:r>
                  <a:rPr lang="en-IN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IN" sz="21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 of tangents</a:t>
                </a:r>
                <a:r>
                  <a:rPr lang="en-IN" sz="2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685800"/>
                <a:ext cx="8458200" cy="5867400"/>
              </a:xfrm>
              <a:blipFill rotWithShape="1">
                <a:blip r:embed="rId2"/>
                <a:stretch>
                  <a:fillRect l="-216" t="-1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4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older Desktop\2020_College\work from home\NA-I\slide16_1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2962"/>
            <a:ext cx="8199437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Folder Desktop\2020_College\work from home\NA-I\slide16_2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2728"/>
            <a:ext cx="8197850" cy="48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older Desktop\2020_College\work from home\NA-I\slide17_1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7162"/>
            <a:ext cx="84566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Folder Desktop\2020_College\work from home\NA-I\slide17_2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6" y="640178"/>
            <a:ext cx="8455024" cy="78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6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0053"/>
            <a:ext cx="7924800" cy="6715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200" dirty="0"/>
              <a:t>Convergence of </a:t>
            </a:r>
            <a:r>
              <a:rPr lang="en-IN" sz="3200" dirty="0" smtClean="0"/>
              <a:t>Numerical Methods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1" y="1600200"/>
            <a:ext cx="7772401" cy="6700838"/>
          </a:xfrm>
        </p:spPr>
        <p:txBody>
          <a:bodyPr/>
          <a:lstStyle/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now study the rate at which the iteration methods converge to the exact root, if the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approximation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sufficiently close to the desired root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the error of approximation at the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iterate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IN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I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α,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1, 2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marL="45720" indent="0">
              <a:buNone/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iterative method is said to be of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p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has the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convergence p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positive real number for which there exists a finite constant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, such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pPr marL="45720" indent="0">
              <a:buNone/>
            </a:pPr>
            <a:r>
              <a:rPr lang="en-IN" dirty="0" smtClean="0"/>
              <a:t>	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IN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≤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IN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IN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independent of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called the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asymptotic error constant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depends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derivatives of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α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now obtain the orders of the methods</a:t>
            </a:r>
          </a:p>
        </p:txBody>
      </p:sp>
    </p:spTree>
    <p:extLst>
      <p:ext uri="{BB962C8B-B14F-4D97-AF65-F5344CB8AC3E}">
        <p14:creationId xmlns:p14="http://schemas.microsoft.com/office/powerpoint/2010/main" val="40869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0038"/>
            <a:ext cx="8077201" cy="6191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of Convergence of Newton-Raphson Method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28601" y="1300162"/>
                <a:ext cx="8686801" cy="7100888"/>
              </a:xfrm>
            </p:spPr>
            <p:txBody>
              <a:bodyPr>
                <a:normAutofit/>
              </a:bodyPr>
              <a:lstStyle/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Newton-Raphson method is given by</a:t>
                </a:r>
              </a:p>
              <a:p>
                <a:pPr marL="45720" indent="0">
                  <a:buNone/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</a:t>
                </a:r>
                <a:r>
                  <a:rPr lang="en-IN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4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4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4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f’(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≠ 0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Substituting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α,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α, we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4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α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ε</m:t>
                        </m:r>
                        <m:r>
                          <m:rPr>
                            <m:nor/>
                          </m:rPr>
                          <a:rPr lang="en-IN" sz="2800" b="1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IN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I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IN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I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ε</a:t>
                </a:r>
                <a:r>
                  <a:rPr lang="en-IN" sz="24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4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0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IN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IN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 the terms in Taylor’s series. Using the fact that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(α) = 0,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obtain</a:t>
                </a:r>
              </a:p>
              <a:p>
                <a:pPr marL="45720" indent="0"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4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4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IN" sz="2000" b="1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0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IN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IN" sz="20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ε</m:t>
                                </m:r>
                                <m:r>
                                  <m:rPr>
                                    <m:nor/>
                                  </m:rPr>
                                  <a:rPr lang="en-IN" sz="2000" b="1" baseline="-250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sty m:val="p"/>
                                  </m:rPr>
                                  <a:rPr lang="en-IN" b="0" i="0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IN" b="0" i="0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dirty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</m:d>
                            <m:r>
                              <a:rPr lang="en-IN" b="0" i="0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IN" b="0" i="1" dirty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0" dirty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b="0" i="0" dirty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IN" b="0" i="1" dirty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IN" b="0" i="1" dirty="0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b="0" i="0" dirty="0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IN" b="0" i="0" dirty="0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sub>
                                  <m:sup>
                                    <m:r>
                                      <a:rPr lang="en-IN" b="0" i="0" dirty="0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en-IN" b="0" i="0" dirty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IN" b="0" i="0" dirty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b="0" i="1" dirty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dirty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</m:d>
                            <m:r>
                              <a:rPr lang="en-IN" b="0" i="0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+…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IN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b="0" i="0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b="0" i="0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IN" b="0" i="0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d>
                        <m:r>
                          <a:rPr lang="en-IN" b="0" i="0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ε</m:t>
                        </m:r>
                        <m:r>
                          <m:rPr>
                            <m:nor/>
                          </m:rPr>
                          <a:rPr lang="en-IN" sz="1800" b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en-IN" b="0" i="0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′′(</m:t>
                        </m:r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IN" b="0" i="0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Dividing by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f’(α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we get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4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4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IN" sz="2000" b="1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0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IN" sz="2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ε</m:t>
                            </m:r>
                            <m:r>
                              <m:rPr>
                                <m:nor/>
                              </m:rPr>
                              <a:rPr lang="en-IN" sz="2000" b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IN" b="0" i="0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IN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IN" i="1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b="0" i="0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b="0" i="0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′(</m:t>
                            </m:r>
                            <m:r>
                              <m:rPr>
                                <m:sty m:val="p"/>
                              </m:rPr>
                              <a:rPr lang="en-IN" b="0" i="0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n-IN" b="0" i="0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sSubSup>
                          <m:sSubSupPr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IN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en-IN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+…</m:t>
                        </m:r>
                      </m:e>
                    </m:d>
                    <m:sSup>
                      <m:sSupPr>
                        <m:ctrlPr>
                          <a:rPr lang="en-IN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IN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  <m: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′′(</m:t>
                                </m:r>
                                <m:r>
                                  <m:rPr>
                                    <m:sty m:val="p"/>
                                  </m:rP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  <m: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  <m: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′(</m:t>
                                </m:r>
                                <m:r>
                                  <m:rPr>
                                    <m:sty m:val="p"/>
                                  </m:rP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  <m: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IN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i="0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IN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+…</m:t>
                            </m:r>
                          </m:e>
                        </m:d>
                      </m:e>
                      <m:sup>
                        <m:r>
                          <a:rPr lang="en-IN" b="0" i="0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28600" y="990600"/>
                <a:ext cx="8686800" cy="5410200"/>
              </a:xfrm>
              <a:blipFill rotWithShape="1">
                <a:blip r:embed="rId2"/>
                <a:stretch>
                  <a:fillRect l="-351" t="-6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76400" y="390048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 Math"/>
                <a:ea typeface="Cambria Math"/>
              </a:rPr>
              <a:t>∴</a:t>
            </a:r>
            <a:endParaRPr lang="en-I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2753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 Math"/>
                <a:ea typeface="Cambria Math"/>
              </a:rPr>
              <a:t>∴</a:t>
            </a:r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57756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 Math"/>
                <a:ea typeface="Cambria Math"/>
              </a:rPr>
              <a:t>∴</a:t>
            </a:r>
            <a:endParaRPr lang="en-I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72758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 Math"/>
                <a:ea typeface="Cambria Math"/>
              </a:rPr>
              <a:t>∴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316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09988"/>
            <a:ext cx="7924800" cy="17049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n-IN" sz="4800" dirty="0">
                <a:latin typeface="Adobe Garamond Pro Bold" pitchFamily="18" charset="0"/>
              </a:rPr>
              <a:t>Transcendental &amp; Polynomial Equations</a:t>
            </a:r>
          </a:p>
        </p:txBody>
      </p:sp>
    </p:spTree>
    <p:extLst>
      <p:ext uri="{BB962C8B-B14F-4D97-AF65-F5344CB8AC3E}">
        <p14:creationId xmlns:p14="http://schemas.microsoft.com/office/powerpoint/2010/main" val="6357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57162"/>
            <a:ext cx="6858001" cy="800100"/>
          </a:xfrm>
        </p:spPr>
        <p:txBody>
          <a:bodyPr/>
          <a:lstStyle/>
          <a:p>
            <a:pPr marL="0" indent="0" algn="ctr">
              <a:buNone/>
            </a:pPr>
            <a:r>
              <a:rPr lang="en-IN" sz="3200" dirty="0" smtClean="0"/>
              <a:t>Rate of Convergence : Continued</a:t>
            </a:r>
            <a:endParaRPr lang="en-I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81001" y="1900238"/>
                <a:ext cx="8382001" cy="6200775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ε</a:t>
                </a:r>
                <a:r>
                  <a:rPr lang="en-IN" sz="24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4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IN" sz="2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ε</m:t>
                            </m:r>
                            <m:r>
                              <m:rPr>
                                <m:nor/>
                              </m:rPr>
                              <a:rPr lang="en-IN" sz="2000" b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IN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′(</m:t>
                            </m:r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sSubSup>
                          <m:sSubSupPr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+…</m:t>
                        </m:r>
                      </m:e>
                    </m:d>
                    <m:sSup>
                      <m:sSupPr>
                        <m:ctrlPr>
                          <a:rPr lang="en-IN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IN" b="0" i="0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N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  <m: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′′(</m:t>
                                </m:r>
                                <m:r>
                                  <m:rPr>
                                    <m:sty m:val="p"/>
                                  </m:rP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  <m: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  <m: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′(</m:t>
                                </m:r>
                                <m:r>
                                  <m:rPr>
                                    <m:sty m:val="p"/>
                                  </m:rP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  <m: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IN" i="1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dirty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+…</m:t>
                            </m:r>
                          </m:e>
                        </m:d>
                      </m:e>
                      <m:sup>
                        <m:r>
                          <a:rPr lang="en-IN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4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4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IN" sz="2000" b="1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0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00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</m:e>
                          <m:sup>
                            <m:r>
                              <a:rPr lang="en-IN" sz="200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IN" sz="20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IN" sz="2000" b="0" i="0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                 </m:t>
                        </m:r>
                        <m:r>
                          <a:rPr lang="en-IN" sz="200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+…</m:t>
                        </m:r>
                      </m:e>
                    </m:d>
                  </m:oMath>
                </a14:m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</a:t>
                </a:r>
                <a:r>
                  <a:rPr lang="en-IN" sz="24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IN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IN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m:rPr>
                            <m:sty m:val="p"/>
                          </m:rP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sSubSup>
                      <m:sSubSupPr>
                        <m:ctrlPr>
                          <a:rPr lang="en-IN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  <m:sup>
                        <m: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Neglecting the terms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  <m:sup>
                        <m:r>
                          <a:rPr lang="en-IN" b="0" i="0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powers of 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</a:t>
                </a:r>
              </a:p>
              <a:p>
                <a:pPr marL="4572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ε</a:t>
                </a:r>
                <a:r>
                  <a:rPr lang="en-IN" sz="24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IN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  <m:sup>
                        <m:r>
                          <a:rPr lang="en-IN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 		where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IN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m:rPr>
                            <m:sty m:val="p"/>
                          </m:rP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IN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	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</a:t>
                </a:r>
                <a:r>
                  <a:rPr lang="en-IN" sz="24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|</m:t>
                        </m:r>
                      </m:e>
                      <m:sup>
                        <m:r>
                          <a:rPr lang="en-IN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Newton’s method is of order 2 or has quadratic rate of convergence.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81000" y="1447800"/>
                <a:ext cx="8382000" cy="4724400"/>
              </a:xfrm>
              <a:blipFill rotWithShape="1">
                <a:blip r:embed="rId2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2959510" y="1300165"/>
            <a:ext cx="2450690" cy="754952"/>
          </a:xfrm>
          <a:custGeom>
            <a:avLst/>
            <a:gdLst>
              <a:gd name="connsiteX0" fmla="*/ 0 w 2374490"/>
              <a:gd name="connsiteY0" fmla="*/ 560454 h 575202"/>
              <a:gd name="connsiteX1" fmla="*/ 1150374 w 2374490"/>
              <a:gd name="connsiteY1" fmla="*/ 15 h 575202"/>
              <a:gd name="connsiteX2" fmla="*/ 2374490 w 2374490"/>
              <a:gd name="connsiteY2" fmla="*/ 575202 h 57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490" h="575202">
                <a:moveTo>
                  <a:pt x="0" y="560454"/>
                </a:moveTo>
                <a:cubicBezTo>
                  <a:pt x="377313" y="279005"/>
                  <a:pt x="754626" y="-2443"/>
                  <a:pt x="1150374" y="15"/>
                </a:cubicBezTo>
                <a:cubicBezTo>
                  <a:pt x="1546122" y="2473"/>
                  <a:pt x="1960306" y="288837"/>
                  <a:pt x="2374490" y="57520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reeform 11"/>
          <p:cNvSpPr/>
          <p:nvPr/>
        </p:nvSpPr>
        <p:spPr>
          <a:xfrm>
            <a:off x="2971800" y="919162"/>
            <a:ext cx="3276600" cy="1081088"/>
          </a:xfrm>
          <a:custGeom>
            <a:avLst/>
            <a:gdLst>
              <a:gd name="connsiteX0" fmla="*/ 0 w 2374490"/>
              <a:gd name="connsiteY0" fmla="*/ 560454 h 575202"/>
              <a:gd name="connsiteX1" fmla="*/ 1150374 w 2374490"/>
              <a:gd name="connsiteY1" fmla="*/ 15 h 575202"/>
              <a:gd name="connsiteX2" fmla="*/ 2374490 w 2374490"/>
              <a:gd name="connsiteY2" fmla="*/ 575202 h 57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490" h="575202">
                <a:moveTo>
                  <a:pt x="0" y="560454"/>
                </a:moveTo>
                <a:cubicBezTo>
                  <a:pt x="377313" y="279005"/>
                  <a:pt x="754626" y="-2443"/>
                  <a:pt x="1150374" y="15"/>
                </a:cubicBezTo>
                <a:cubicBezTo>
                  <a:pt x="1546122" y="2473"/>
                  <a:pt x="1960306" y="288837"/>
                  <a:pt x="2374490" y="575202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3645310" y="1245298"/>
            <a:ext cx="1764890" cy="754952"/>
          </a:xfrm>
          <a:custGeom>
            <a:avLst/>
            <a:gdLst>
              <a:gd name="connsiteX0" fmla="*/ 0 w 2374490"/>
              <a:gd name="connsiteY0" fmla="*/ 560454 h 575202"/>
              <a:gd name="connsiteX1" fmla="*/ 1150374 w 2374490"/>
              <a:gd name="connsiteY1" fmla="*/ 15 h 575202"/>
              <a:gd name="connsiteX2" fmla="*/ 2374490 w 2374490"/>
              <a:gd name="connsiteY2" fmla="*/ 575202 h 57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490" h="575202">
                <a:moveTo>
                  <a:pt x="0" y="560454"/>
                </a:moveTo>
                <a:cubicBezTo>
                  <a:pt x="377313" y="279005"/>
                  <a:pt x="754626" y="-2443"/>
                  <a:pt x="1150374" y="15"/>
                </a:cubicBezTo>
                <a:cubicBezTo>
                  <a:pt x="1546122" y="2473"/>
                  <a:pt x="1960306" y="288837"/>
                  <a:pt x="2374490" y="57520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59510" y="2370485"/>
            <a:ext cx="2450690" cy="3774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00800" y="2443162"/>
            <a:ext cx="1908075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22494" y="2443162"/>
            <a:ext cx="1435509" cy="594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781800" y="3357562"/>
                <a:ext cx="1511710" cy="55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/>
                  <a:t>= </a:t>
                </a:r>
                <a14:m>
                  <m:oMath xmlns:m="http://schemas.openxmlformats.org/officeDocument/2006/math">
                    <m:r>
                      <a:rPr lang="en-IN" b="0" i="0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IN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IN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b="0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b="0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IN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IN" b="0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IN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en-IN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m:rPr>
                            <m:sty m:val="p"/>
                          </m:rPr>
                          <a:rPr lang="en-IN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IN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sSubSup>
                      <m:sSubSupPr>
                        <m:ctrlPr>
                          <a:rPr lang="en-IN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IN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  <m:sup>
                        <m:r>
                          <a:rPr lang="en-IN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dirty="0" smtClean="0"/>
                  <a:t> </a:t>
                </a:r>
                <a:endParaRPr lang="en-IN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357562"/>
                <a:ext cx="1511710" cy="559705"/>
              </a:xfrm>
              <a:prstGeom prst="rect">
                <a:avLst/>
              </a:prstGeom>
              <a:blipFill rotWithShape="1">
                <a:blip r:embed="rId3"/>
                <a:stretch>
                  <a:fillRect l="-36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596947" y="2595562"/>
                <a:ext cx="7497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ε</m:t>
                      </m:r>
                      <m:r>
                        <m:rPr>
                          <m:nor/>
                        </m:rPr>
                        <a:rPr lang="en-IN" sz="2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</m:oMath>
                  </m:oMathPara>
                </a14:m>
                <a:endParaRPr lang="en-IN" sz="22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47" y="2595562"/>
                <a:ext cx="749709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016048" y="2519362"/>
                <a:ext cx="1555955" cy="63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100" dirty="0"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IN" sz="2100" dirty="0" smtClean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10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100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100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IN" sz="210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100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100" b="0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sz="2100" b="0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IN" sz="2100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IN" sz="2100" b="0" i="0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IN" sz="2100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en-IN" sz="2100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m:rPr>
                            <m:sty m:val="p"/>
                          </m:rPr>
                          <a:rPr lang="en-IN" sz="2100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IN" sz="2100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sSubSup>
                      <m:sSubSupPr>
                        <m:ctrlPr>
                          <a:rPr lang="en-IN" sz="210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IN" sz="2100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100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  <m:sup>
                        <m:r>
                          <a:rPr lang="en-IN" sz="2100" b="0" i="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IN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048" y="2519362"/>
                <a:ext cx="1555955" cy="637739"/>
              </a:xfrm>
              <a:prstGeom prst="rect">
                <a:avLst/>
              </a:prstGeom>
              <a:blipFill rotWithShape="1">
                <a:blip r:embed="rId5"/>
                <a:stretch>
                  <a:fillRect l="-47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58001" y="2800352"/>
                <a:ext cx="1165120" cy="581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15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IN" sz="15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1500" i="1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1500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IN" sz="1500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IN" sz="1500" i="1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1500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f</m:t>
                          </m:r>
                          <m: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′(</m:t>
                          </m:r>
                          <m:r>
                            <m:rPr>
                              <m:sty m:val="p"/>
                            </m:rP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α</m:t>
                          </m:r>
                          <m: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sSubSup>
                        <m:sSubSupPr>
                          <m:ctrlPr>
                            <a:rPr lang="en-IN" sz="15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sz="15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133600"/>
                <a:ext cx="1165120" cy="5812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696202" y="2824162"/>
                <a:ext cx="1225345" cy="581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500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IN" sz="15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1500" i="1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1500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IN" sz="1500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IN" sz="1500" i="1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1500" dirty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f</m:t>
                          </m:r>
                          <m: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′(</m:t>
                          </m:r>
                          <m:r>
                            <m:rPr>
                              <m:sty m:val="p"/>
                            </m:rP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α</m:t>
                          </m:r>
                          <m: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sSubSup>
                        <m:sSubSupPr>
                          <m:ctrlPr>
                            <a:rPr lang="en-IN" sz="15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IN" sz="1500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sz="15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2" y="2824162"/>
                <a:ext cx="1225345" cy="5812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4038601" y="3093503"/>
            <a:ext cx="2819400" cy="4164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1" y="207518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 Math"/>
                <a:ea typeface="Cambria Math"/>
              </a:rPr>
              <a:t>∴</a:t>
            </a:r>
            <a:endParaRPr lang="en-IN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90600" y="265265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 Math"/>
                <a:ea typeface="Cambria Math"/>
              </a:rPr>
              <a:t>∴</a:t>
            </a:r>
            <a:endParaRPr lang="en-IN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90601" y="322456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 Math"/>
                <a:ea typeface="Cambria Math"/>
              </a:rPr>
              <a:t>∴</a:t>
            </a:r>
            <a:endParaRPr lang="en-IN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1" y="442436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 Math"/>
                <a:ea typeface="Cambria Math"/>
              </a:rPr>
              <a:t>∴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5618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/>
      <p:bldP spid="23" grpId="0"/>
      <p:bldP spid="24" grpId="0"/>
      <p:bldP spid="28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28614"/>
            <a:ext cx="4419601" cy="8191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Secant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267068"/>
                <a:ext cx="8610600" cy="3835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with Newton's method, the graph of </a:t>
                </a:r>
                <a:r>
                  <a:rPr lang="en-I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f(x) is approximated by a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straight line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vicinity of the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root </a:t>
                </a:r>
                <a:r>
                  <a:rPr lang="el-GR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IN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case, assume that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x</a:t>
                </a:r>
                <a:r>
                  <a:rPr lang="en-IN" sz="2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initial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estimates of the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root 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IN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 the graph of y = f(x) by the </a:t>
                </a:r>
                <a:r>
                  <a:rPr lang="en-IN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secant line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determined by (x</a:t>
                </a:r>
                <a:r>
                  <a:rPr lang="en-IN" sz="2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IN" sz="2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and (x</a:t>
                </a:r>
                <a:r>
                  <a:rPr lang="en-IN" sz="2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f(x</a:t>
                </a:r>
                <a:r>
                  <a:rPr lang="en-IN" sz="2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)). </a:t>
                </a:r>
                <a:endParaRPr lang="en-I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root be denoted by x</a:t>
                </a:r>
                <a:r>
                  <a:rPr lang="en-IN" sz="2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hope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will be an improved approximation of </a:t>
                </a:r>
                <a:r>
                  <a:rPr lang="el-GR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IN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illustrated in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Figure. Using 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slope formula with the secant line, we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</a:t>
                </a:r>
              </a:p>
              <a:p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2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2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2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2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)−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 i="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200" i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200" i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2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200" i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2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2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 sz="22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2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2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I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− 0</m:t>
                        </m:r>
                      </m:num>
                      <m:den>
                        <m:sSub>
                          <m:sSubPr>
                            <m:ctrlPr>
                              <a:rPr lang="en-IN" sz="2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2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I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I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Solving for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I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IN" sz="2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x</a:t>
                </a:r>
                <a:r>
                  <a:rPr lang="en-IN" sz="2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f(x</a:t>
                </a:r>
                <a:r>
                  <a:rPr lang="en-IN" sz="2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2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22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2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IN" sz="22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22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22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20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2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65383"/>
                <a:ext cx="8610600" cy="3835217"/>
              </a:xfrm>
              <a:prstGeom prst="rect">
                <a:avLst/>
              </a:prstGeom>
              <a:blipFill rotWithShape="1">
                <a:blip r:embed="rId3"/>
                <a:stretch>
                  <a:fillRect l="-849" t="-952" r="-16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D:\Folder Desktop\2020_College\work from home\NA-I\slide22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5338762"/>
            <a:ext cx="40862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400" y="2200276"/>
                <a:ext cx="7391400" cy="5600701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x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repeat this process to obtain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etc. </a:t>
                </a:r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formula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f(x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IN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k ≥ 1</a:t>
                </a: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x</a:t>
                </a:r>
                <a:r>
                  <a:rPr lang="en-I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	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≥ 1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write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IN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</a:t>
                </a:r>
                <a:r>
                  <a:rPr lang="en-I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	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1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I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secant method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400" y="1676400"/>
                <a:ext cx="7391400" cy="4267200"/>
              </a:xfrm>
              <a:blipFill rotWithShape="1">
                <a:blip r:embed="rId2"/>
                <a:stretch>
                  <a:fillRect l="-330" t="-8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600077"/>
            <a:ext cx="6629400" cy="8524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Secant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:- Continued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1" y="384973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 Math"/>
                <a:ea typeface="Cambria Math"/>
              </a:rPr>
              <a:t>∴</a:t>
            </a:r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1" y="4375469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 Math"/>
                <a:ea typeface="Cambria Math"/>
              </a:rPr>
              <a:t>∴</a:t>
            </a:r>
            <a:endParaRPr lang="en-I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1" y="495776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 Math"/>
                <a:ea typeface="Cambria Math"/>
              </a:rPr>
              <a:t>∴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5495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0025"/>
            <a:ext cx="2514600" cy="700088"/>
          </a:xfrm>
        </p:spPr>
        <p:txBody>
          <a:bodyPr/>
          <a:lstStyle/>
          <a:p>
            <a:pPr marL="0" indent="0" algn="l">
              <a:buNone/>
            </a:pPr>
            <a:r>
              <a:rPr lang="en-IN" sz="2800" dirty="0" smtClean="0"/>
              <a:t>Examples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33400" y="1000127"/>
                <a:ext cx="8153400" cy="7400926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a real root of the equation x</a:t>
                </a:r>
                <a:r>
                  <a:rPr lang="en-IN" sz="2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2x – 5 = 0 using Secant method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Let the two initial approximation be given by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and x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f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-1 and f(x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f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Putting k = 1 in the formula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 (*) we get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x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 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16</m:t>
                            </m:r>
                          </m:e>
                        </m:d>
                        <m: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−(3)(−1)</m:t>
                        </m:r>
                      </m:num>
                      <m:den>
                        <m: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16 −(−1)</m:t>
                        </m:r>
                      </m:den>
                    </m:f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35</m:t>
                        </m:r>
                      </m:num>
                      <m:den>
                        <m: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2.058823529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 	   f(x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f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0.390799923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Putting k = 2 in the eq. (*) we get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x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IN" sz="2600">
                            <a:latin typeface="Cambria Math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IN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−0.390799923</m:t>
                            </m:r>
                          </m:e>
                        </m:d>
                        <m: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−(2.058823529)</m:t>
                        </m:r>
                      </m:num>
                      <m:den>
                        <m:r>
                          <a:rPr lang="en-I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−0.390799923 −16</m:t>
                        </m:r>
                      </m:den>
                    </m:f>
                  </m:oMath>
                </a14:m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IN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6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∴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2.08126366</a:t>
                </a:r>
                <a:endParaRPr lang="en-I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Again 	   f(x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f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 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0.147204057</a:t>
                </a:r>
              </a:p>
              <a:p>
                <a:pPr marL="45720" indent="0">
                  <a:buNone/>
                </a:pP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setting k =3 in (*) we get, x</a:t>
                </a:r>
                <a:r>
                  <a:rPr lang="en-I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2.094824145 which is correct </a:t>
                </a:r>
                <a:r>
                  <a:rPr lang="en-IN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upto</a:t>
                </a:r>
                <a:r>
                  <a:rPr lang="en-I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three significant figure.</a:t>
                </a:r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33400" y="762000"/>
                <a:ext cx="8153400" cy="5638800"/>
              </a:xfrm>
              <a:blipFill rotWithShape="1">
                <a:blip r:embed="rId2"/>
                <a:stretch>
                  <a:fillRect l="-374" t="-1838" b="-21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5334001" y="2186301"/>
            <a:ext cx="289560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5486400" y="2186304"/>
            <a:ext cx="76200" cy="600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/>
          <p:cNvSpPr/>
          <p:nvPr/>
        </p:nvSpPr>
        <p:spPr>
          <a:xfrm>
            <a:off x="8001000" y="2186304"/>
            <a:ext cx="76200" cy="600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72100" y="225598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1" y="224630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184523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886701" y="184523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184523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5905500" y="2115577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IN" dirty="0"/>
          </a:p>
        </p:txBody>
      </p:sp>
      <p:sp>
        <p:nvSpPr>
          <p:cNvPr id="17" name="Flowchart: Connector 16"/>
          <p:cNvSpPr/>
          <p:nvPr/>
        </p:nvSpPr>
        <p:spPr>
          <a:xfrm>
            <a:off x="5791200" y="2200278"/>
            <a:ext cx="76200" cy="600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lowchart: Connector 17"/>
          <p:cNvSpPr/>
          <p:nvPr/>
        </p:nvSpPr>
        <p:spPr>
          <a:xfrm>
            <a:off x="6019800" y="2200278"/>
            <a:ext cx="76200" cy="600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lowchart: Connector 18"/>
          <p:cNvSpPr/>
          <p:nvPr/>
        </p:nvSpPr>
        <p:spPr>
          <a:xfrm>
            <a:off x="6172200" y="2200278"/>
            <a:ext cx="76200" cy="600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6057901" y="184523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95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0025"/>
            <a:ext cx="1752599" cy="700088"/>
          </a:xfrm>
        </p:spPr>
        <p:txBody>
          <a:bodyPr/>
          <a:lstStyle/>
          <a:p>
            <a:pPr marL="0" indent="0" algn="l">
              <a:buNone/>
            </a:pPr>
            <a:r>
              <a:rPr lang="en-IN" sz="2800" dirty="0" smtClean="0"/>
              <a:t>Example</a:t>
            </a:r>
            <a:endParaRPr lang="en-I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04800" y="1000125"/>
                <a:ext cx="8763000" cy="8001000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Secant method, find the real root of the equation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= </a:t>
                </a:r>
                <a:r>
                  <a:rPr lang="en-I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IN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1= 0</a:t>
                </a:r>
              </a:p>
              <a:p>
                <a:pPr marL="45720" indent="0">
                  <a:buNone/>
                </a:pPr>
                <a:r>
                  <a:rPr lang="en-I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We have f(0) = -1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f(1) = e – 1 = 1.71828 = f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a root lies between 0 and 1.Let x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and x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</a:t>
                </a:r>
              </a:p>
              <a:p>
                <a:pPr marL="45720" indent="0">
                  <a:buNone/>
                </a:pP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Putting k = 1 in the formula x</a:t>
                </a:r>
                <a:r>
                  <a:rPr lang="en-IN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…… (*) we 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</a:t>
                </a:r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	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0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2.71828</m:t>
                        </m:r>
                      </m:den>
                    </m:f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0.36788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		f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0.36788·e</a:t>
                </a:r>
                <a:r>
                  <a:rPr lang="en-IN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0.36788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 = </a:t>
                </a:r>
                <a:r>
                  <a:rPr lang="en-I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- 0.46854</a:t>
                </a:r>
              </a:p>
              <a:p>
                <a:pPr marL="45720" indent="0"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		x</a:t>
                </a:r>
                <a:r>
                  <a:rPr lang="en-IN" sz="20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−0.46854</m:t>
                            </m:r>
                          </m:e>
                        </m:d>
                        <m:r>
                          <a:rPr lang="en-I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−(0.36788)(1.71828)</m:t>
                        </m:r>
                      </m:num>
                      <m:den>
                        <m:r>
                          <a:rPr lang="en-IN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−0.46854 − 1</m:t>
                        </m:r>
                        <m:r>
                          <a:rPr lang="en-IN" i="1">
                            <a:latin typeface="Cambria Math"/>
                            <a:cs typeface="Times New Roman" panose="02020603050405020304" pitchFamily="18" charset="0"/>
                          </a:rPr>
                          <m:t>.71828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0.50332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- 0.16740 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		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0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0.57861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I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0.03198 </a:t>
                </a:r>
                <a:endParaRPr lang="en-IN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continuing in this process we get</a:t>
                </a: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0.56653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IN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- 0.00169 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0.56714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IN" sz="20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I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0.0001196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follows that the required root is </a:t>
                </a:r>
                <a:r>
                  <a:rPr lang="en-IN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0.5671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correct </a:t>
                </a:r>
                <a:r>
                  <a:rPr lang="en-I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upto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four decimal places.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04800" y="1000125"/>
                <a:ext cx="8763000" cy="8001000"/>
              </a:xfrm>
              <a:blipFill rotWithShape="1">
                <a:blip r:embed="rId2"/>
                <a:stretch>
                  <a:fillRect l="-487" t="-4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8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00037"/>
            <a:ext cx="7620001" cy="6953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IN" sz="3200" dirty="0" smtClean="0"/>
              <a:t>Rate of Convergence of Secant Method</a:t>
            </a:r>
            <a:endParaRPr lang="en-I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28600" y="1500187"/>
                <a:ext cx="8763000" cy="7300912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formula of Secant method is given by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 − 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 − 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	k ≥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This formula can also be written as</a:t>
                </a: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f(x</a:t>
                </a:r>
                <a:r>
                  <a:rPr lang="en-I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 −</m:t>
                        </m:r>
                        <m:sSub>
                          <m:sSubPr>
                            <m:ctrlPr>
                              <a:rPr lang="en-IN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IN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	k ≥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………….(*)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Substituting 	</a:t>
                </a:r>
                <a:r>
                  <a:rPr lang="en-I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α, 	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ε</a:t>
                </a:r>
                <a:r>
                  <a:rPr lang="en-IN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α,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eq. (*) we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</a:t>
                </a: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= 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IN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8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180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18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18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d>
                        <m:r>
                          <a:rPr lang="en-IN" sz="1800" i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1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IN" sz="18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IN" sz="180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) − 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IN" sz="18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1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) − 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IN" sz="18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IN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0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0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0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IN" sz="1800" dirty="0">
                            <a:latin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4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1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) − 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IN" sz="160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IN" sz="16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1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6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16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0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IN" sz="1600" dirty="0">
                            <a:latin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IN" sz="1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6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6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) − 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18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……………………..(A)</a:t>
                </a:r>
              </a:p>
              <a:p>
                <a:pPr marL="45720" indent="0"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by Mean value theorem, </a:t>
                </a:r>
                <a:r>
                  <a:rPr lang="en-IN" sz="20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∃</a:t>
                </a:r>
                <a:r>
                  <a:rPr lang="en-IN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a </a:t>
                </a:r>
                <a:r>
                  <a:rPr lang="en-IN" sz="20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η</a:t>
                </a:r>
                <a:r>
                  <a:rPr lang="en-IN" sz="2000" b="1" baseline="-250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en-IN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IN" sz="20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∈ </a:t>
                </a:r>
                <a:r>
                  <a:rPr lang="en-IN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[</a:t>
                </a:r>
                <a:r>
                  <a:rPr lang="en-IN" sz="20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IN" sz="2000" b="1" baseline="-250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en-IN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</a:t>
                </a:r>
                <a:r>
                  <a:rPr lang="el-GR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α</a:t>
                </a:r>
                <a:r>
                  <a:rPr lang="en-IN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] such that </a:t>
                </a:r>
              </a:p>
              <a:p>
                <a:pPr marL="45720" indent="0"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f’(</a:t>
                </a:r>
                <a:r>
                  <a:rPr lang="en-IN" sz="200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η</a:t>
                </a:r>
                <a:r>
                  <a:rPr lang="en-IN" sz="2000" b="1" baseline="-2500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I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I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IN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IN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0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IN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28600" y="1143000"/>
                <a:ext cx="8763000" cy="5562600"/>
              </a:xfrm>
              <a:blipFill rotWithShape="1">
                <a:blip r:embed="rId2"/>
                <a:stretch>
                  <a:fillRect l="-348" t="-6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6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2" y="2"/>
            <a:ext cx="3047999" cy="1000125"/>
          </a:xfrm>
        </p:spPr>
        <p:txBody>
          <a:bodyPr/>
          <a:lstStyle/>
          <a:p>
            <a:pPr marL="0" indent="0" algn="l">
              <a:buNone/>
            </a:pPr>
            <a:r>
              <a:rPr lang="en-IN" sz="3600" dirty="0" smtClean="0"/>
              <a:t>Continued..</a:t>
            </a:r>
            <a:endParaRPr lang="en-IN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62001" y="1000125"/>
                <a:ext cx="7543799" cy="8001000"/>
              </a:xfrm>
            </p:spPr>
            <p:txBody>
              <a:bodyPr>
                <a:normAutofit lnSpcReduction="10000"/>
              </a:bodyPr>
              <a:lstStyle/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put f(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 and </a:t>
                </a:r>
                <a:r>
                  <a:rPr lang="en-IN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0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N" sz="20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ℰ</a:t>
                </a:r>
                <a:r>
                  <a:rPr lang="en-IN" sz="2000" b="1" baseline="-250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en-IN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we get </a:t>
                </a: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f’(</a:t>
                </a:r>
                <a:r>
                  <a:rPr lang="en-IN" sz="180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η</a:t>
                </a:r>
                <a:r>
                  <a:rPr lang="en-IN" sz="1800" b="1" baseline="-2500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000" i="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00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00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  <m:r>
                          <a:rPr lang="en-I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−0</m:t>
                        </m:r>
                      </m:num>
                      <m:den>
                        <m:sSub>
                          <m:sSubPr>
                            <m:ctrlPr>
                              <a:rPr lang="en-IN" sz="20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18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18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f(</a:t>
                </a:r>
                <a:r>
                  <a:rPr lang="en-IN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20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IN" sz="20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ℰ</a:t>
                </a:r>
                <a:r>
                  <a:rPr lang="en-IN" sz="2000" b="1" baseline="-250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f’(</a:t>
                </a:r>
                <a:r>
                  <a:rPr lang="en-IN" sz="200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η</a:t>
                </a:r>
                <a:r>
                  <a:rPr lang="en-IN" sz="2000" b="1" baseline="-2500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…………….(1)</a:t>
                </a: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Similarly, f(x</a:t>
                </a:r>
                <a:r>
                  <a:rPr lang="en-IN" sz="20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k-1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ℰ</a:t>
                </a:r>
                <a:r>
                  <a:rPr lang="en-IN" sz="2000" b="1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k-1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f’(</a:t>
                </a:r>
                <a:r>
                  <a:rPr lang="en-IN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η</a:t>
                </a:r>
                <a:r>
                  <a:rPr lang="en-IN" sz="2000" b="1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k-1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……(2)</a:t>
                </a: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eq. (1) &amp; (2) in eq. (A) we get</a:t>
                </a: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en-IN" sz="1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el-GR" sz="1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i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18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)∙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 i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 i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IN" sz="180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 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 i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 i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1800" i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1800" i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IN" sz="1800" b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sz="1800" b="0" smtClean="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IN" sz="1800" b="0" smtClean="0">
                            <a:latin typeface="Cambria Math"/>
                            <a:cs typeface="Times New Roman" panose="02020603050405020304" pitchFamily="18" charset="0"/>
                          </a:rPr>
                          <m:t> ′(</m:t>
                        </m:r>
                        <m:sSub>
                          <m:sSubPr>
                            <m:ctrlPr>
                              <a:rPr lang="en-IN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18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1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IN" sz="1800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 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 i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 i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1800" i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IN" sz="1800" dirty="0">
                            <a:latin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800" i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 i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000" i="0">
                            <a:latin typeface="Cambria Math"/>
                            <a:cs typeface="Times New Roman" panose="02020603050405020304" pitchFamily="18" charset="0"/>
                          </a:rPr>
                          <m:t>) − 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2000" i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r>
                      <m:rPr>
                        <m:nor/>
                      </m:rPr>
                      <a:rPr lang="en-IN" sz="2000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 </m:t>
                    </m:r>
                    <m:sSub>
                      <m:sSub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1800" i="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sz="1800" i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i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1800" i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  <m:r>
                          <a:rPr lang="en-IN" sz="1800" i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 ′(</m:t>
                        </m:r>
                        <m:sSub>
                          <m:sSubPr>
                            <m:ctrlPr>
                              <a:rPr lang="en-IN" sz="1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i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1800" i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1800" i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1800" i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000" i="0">
                            <a:latin typeface="Cambria Math"/>
                            <a:cs typeface="Times New Roman" panose="02020603050405020304" pitchFamily="18" charset="0"/>
                          </a:rPr>
                          <m:t>) − 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000" i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2000" i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r>
                      <m:rPr>
                        <m:nor/>
                      </m:rPr>
                      <a:rPr lang="en-IN" sz="2000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 </m:t>
                    </m:r>
                    <m:sSub>
                      <m:sSub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where,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00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 ′(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) − 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lang="en-IN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…......(3)</a:t>
                </a: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definition of rate of convergence, </a:t>
                </a: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the method is of order p if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ε</a:t>
                </a:r>
                <a:r>
                  <a:rPr lang="en-IN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≤ </a:t>
                </a:r>
                <a:r>
                  <a:rPr lang="en-I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en-IN" sz="2000" b="1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IN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I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i.e.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ε</a:t>
                </a:r>
                <a:r>
                  <a:rPr lang="en-IN" sz="20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≤ </a:t>
                </a:r>
                <a:r>
                  <a:rPr lang="en-I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0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k-1</a:t>
                </a:r>
                <a:r>
                  <a:rPr lang="en-IN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en-IN" sz="20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I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using (3) &amp; (4) we get	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IN" sz="2000" i="1">
                            <a:latin typeface="Cambria Math"/>
                          </a:rPr>
                          <m:t>𝑝</m:t>
                        </m:r>
                      </m:sup>
                    </m:sSubSup>
                    <m:r>
                      <a:rPr lang="en-IN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I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m:rPr>
                        <m:nor/>
                      </m:rPr>
                      <a:rPr lang="en-IN" sz="2000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 </m:t>
                    </m:r>
                    <m:sSub>
                      <m:sSubPr>
                        <m:ctrlPr>
                          <a:rPr lang="en-I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IN" sz="200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IN" sz="1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18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C</a:t>
                </a:r>
                <a14:m>
                  <m:oMath xmlns:m="http://schemas.openxmlformats.org/officeDocument/2006/math">
                    <m:r>
                      <a:rPr lang="en-IN" sz="1800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IN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8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IN" sz="180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IN" sz="18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(p+1)/p </a:t>
                </a:r>
                <a:r>
                  <a:rPr lang="en-I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………....(5)</a:t>
                </a: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by comparing equation (4) &amp; (5) we get</a:t>
                </a:r>
              </a:p>
              <a:p>
                <a:pPr marL="4572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p = (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+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I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62001" y="1000125"/>
                <a:ext cx="7543799" cy="8001000"/>
              </a:xfrm>
              <a:blipFill rotWithShape="1">
                <a:blip r:embed="rId2"/>
                <a:stretch>
                  <a:fillRect l="-3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7244443" y="6253162"/>
            <a:ext cx="76200" cy="53471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7320643" y="633585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(4)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28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00052"/>
            <a:ext cx="3235910" cy="1062380"/>
          </a:xfrm>
        </p:spPr>
        <p:txBody>
          <a:bodyPr/>
          <a:lstStyle/>
          <a:p>
            <a:pPr marL="0" indent="0" algn="l">
              <a:buNone/>
            </a:pPr>
            <a:r>
              <a:rPr lang="en-IN" sz="3600" dirty="0" smtClean="0"/>
              <a:t>Continued</a:t>
            </a:r>
            <a:endParaRPr lang="en-IN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80999" y="1800227"/>
                <a:ext cx="8382001" cy="3309935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IN" dirty="0" smtClean="0"/>
                  <a:t>		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IN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p – 1 = 0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0" smtClean="0">
                            <a:latin typeface="Cambria Math"/>
                          </a:rPr>
                          <m:t>1 </m:t>
                        </m:r>
                        <m:r>
                          <a:rPr lang="en-IN" b="0" i="0" smtClean="0">
                            <a:latin typeface="Cambria Math"/>
                            <a:ea typeface="Cambria Math"/>
                          </a:rPr>
                          <m:t>± </m:t>
                        </m:r>
                        <m:rad>
                          <m:radPr>
                            <m:degHide m:val="on"/>
                            <m:ctrlPr>
                              <a:rPr lang="en-IN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N" b="0" i="0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IN" b="0" i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p &gt; 0, so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i="0">
                            <a:latin typeface="Cambria Math"/>
                          </a:rPr>
                          <m:t>1</m:t>
                        </m:r>
                        <m:r>
                          <a:rPr lang="en-IN" b="0" i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IN" i="0">
                            <a:latin typeface="Cambria Math"/>
                            <a:ea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IN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N" i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IN" i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1.618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4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≤ C |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IN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IN" sz="24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1.618</a:t>
                </a:r>
                <a:r>
                  <a:rPr lang="en-I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" indent="0">
                  <a:buNone/>
                </a:pPr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the rate of convergence of Secant method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>
                            <a:latin typeface="Cambria Math"/>
                          </a:rPr>
                          <m:t>1 </m:t>
                        </m:r>
                        <m:r>
                          <a:rPr lang="en-IN" sz="2400">
                            <a:latin typeface="Cambria Math"/>
                            <a:ea typeface="Cambria Math"/>
                          </a:rPr>
                          <m:t>± </m:t>
                        </m:r>
                        <m:rad>
                          <m:radPr>
                            <m:degHide m:val="on"/>
                            <m:ctrlPr>
                              <a:rPr lang="en-IN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IN" sz="2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1.618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80999" y="1800227"/>
                <a:ext cx="8382001" cy="3309935"/>
              </a:xfrm>
              <a:blipFill rotWithShape="1">
                <a:blip r:embed="rId2"/>
                <a:stretch>
                  <a:fillRect l="-509" t="-1105" r="-2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6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3"/>
            <a:ext cx="6477000" cy="7747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4000" dirty="0" smtClean="0"/>
              <a:t>False Position Method</a:t>
            </a:r>
            <a:endParaRPr lang="en-IN" sz="4000" dirty="0"/>
          </a:p>
        </p:txBody>
      </p:sp>
      <p:pic>
        <p:nvPicPr>
          <p:cNvPr id="6146" name="Picture 2" descr="D:\Folder Desktop\2020_College\work from home\NA-I\slide28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774728"/>
            <a:ext cx="7315198" cy="82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2"/>
            <a:ext cx="2057400" cy="7667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IN" sz="3600" dirty="0" smtClean="0"/>
              <a:t>Example</a:t>
            </a:r>
            <a:endParaRPr lang="en-IN" sz="3600" dirty="0"/>
          </a:p>
        </p:txBody>
      </p:sp>
      <p:pic>
        <p:nvPicPr>
          <p:cNvPr id="7170" name="Picture 2" descr="D:\Folder Desktop\2020_College\work from home\NA-I\slide29_1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919162"/>
            <a:ext cx="63341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Folder Desktop\2020_College\work from home\NA-I\slide29_2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42" y="2824162"/>
            <a:ext cx="62609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00091"/>
            <a:ext cx="4953000" cy="9048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dirty="0" smtClean="0">
                <a:latin typeface="Adobe Garamond Pro Bold" pitchFamily="18" charset="0"/>
              </a:rPr>
              <a:t>Content</a:t>
            </a:r>
            <a:endParaRPr lang="en-IN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1" y="2400301"/>
            <a:ext cx="7010400" cy="4500563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Preliminaries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simple and multiple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methods based on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equation: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SzPct val="80000"/>
              <a:buFont typeface="+mj-lt"/>
              <a:buAutoNum type="arabicParenR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Newton-Raphson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</a:p>
          <a:p>
            <a:pPr marL="502920" indent="-457200">
              <a:buSzPct val="80000"/>
              <a:buFont typeface="+mj-lt"/>
              <a:buAutoNum type="arabicParenR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Secant method</a:t>
            </a:r>
          </a:p>
          <a:p>
            <a:pPr marL="502920" indent="-457200">
              <a:buSzPct val="80000"/>
              <a:buFont typeface="+mj-lt"/>
              <a:buAutoNum type="arabicParenR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Regula-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Falsi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method</a:t>
            </a:r>
          </a:p>
          <a:p>
            <a:pPr marL="502920" indent="-457200">
              <a:buSzPct val="80000"/>
              <a:buFont typeface="+mj-lt"/>
              <a:buAutoNum type="arabicParenR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20038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9562"/>
            <a:ext cx="2133600" cy="7477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IN" sz="3600" dirty="0" smtClean="0"/>
              <a:t>Example</a:t>
            </a:r>
            <a:endParaRPr lang="en-IN" sz="3600" dirty="0"/>
          </a:p>
        </p:txBody>
      </p:sp>
      <p:pic>
        <p:nvPicPr>
          <p:cNvPr id="8194" name="Picture 2" descr="D:\Folder Desktop\2020_College\work from home\NA-I\slide3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5" y="1147762"/>
            <a:ext cx="77610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6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200026"/>
            <a:ext cx="5638801" cy="9001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600" dirty="0" smtClean="0"/>
              <a:t>Iteration Method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00150"/>
            <a:ext cx="8458200" cy="750093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An iterative method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finding a root of the equation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can be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rewritten as 		x 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uses one initial approximation to the root 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sequence of approximations is given by</a:t>
            </a:r>
          </a:p>
          <a:p>
            <a:pPr marL="45720" indent="0">
              <a:buNone/>
            </a:pP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φ(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φ(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φ(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so on ..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en-I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0, 1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called an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function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called an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approximation.</a:t>
            </a: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method uses two initial approximations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the root, then we can write the method as</a:t>
            </a:r>
          </a:p>
          <a:p>
            <a:pPr marL="45720" indent="0">
              <a:buNone/>
            </a:pP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I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</a:t>
            </a:r>
            <a:r>
              <a:rPr lang="en-I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 2, .....</a:t>
            </a:r>
          </a:p>
          <a:p>
            <a:pPr marL="4572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91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2" y="900113"/>
            <a:ext cx="4800599" cy="8572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4000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3100390"/>
            <a:ext cx="7772401" cy="27717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7313" indent="0" algn="just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methods of numerical analysis by S.S.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Sastry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0" algn="just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Kendall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&amp; Atkinson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Introduction to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Analysis-Wiley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0" algn="just"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K. Jain, S. R. K.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Iyengar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K. Jain, Numerical Methods for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Computation, New Age International Publications.</a:t>
            </a:r>
          </a:p>
        </p:txBody>
      </p:sp>
    </p:spTree>
    <p:extLst>
      <p:ext uri="{BB962C8B-B14F-4D97-AF65-F5344CB8AC3E}">
        <p14:creationId xmlns:p14="http://schemas.microsoft.com/office/powerpoint/2010/main" val="25417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"/>
            <a:ext cx="6556889" cy="69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200" dirty="0" smtClean="0"/>
              <a:t>Mathematical  Preliminaries</a:t>
            </a:r>
            <a:endParaRPr lang="en-IN" sz="3200" dirty="0"/>
          </a:p>
        </p:txBody>
      </p:sp>
      <p:pic>
        <p:nvPicPr>
          <p:cNvPr id="1029" name="Picture 5" descr="D:\Folder Desktop\2020_College\work from home\NA-I\slide4_2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86" y="5414962"/>
            <a:ext cx="4191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lder Desktop\2020_College\work from home\NA-I\slide4_1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9162"/>
            <a:ext cx="748284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Folder Desktop\2020_College\work from home\NA-I\slide5_2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90762"/>
            <a:ext cx="8074022" cy="62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Folder Desktop\2020_College\work from home\NA-I\slide5_1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7162"/>
            <a:ext cx="8075613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0039"/>
            <a:ext cx="7924800" cy="13049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600" dirty="0" smtClean="0"/>
              <a:t>Concept of Simple and Multiple Root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1" y="2100263"/>
            <a:ext cx="8305800" cy="660082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dobe Garamond Pro Bold" pitchFamily="18" charset="0"/>
              </a:rPr>
              <a:t>Introduction</a:t>
            </a:r>
          </a:p>
          <a:p>
            <a:pPr marL="4572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problem that always has an importance in almost every branch of science, applied mathematics and engineering is to determine the roots/zeros of an equation of the form	</a:t>
            </a:r>
          </a:p>
          <a:p>
            <a:pPr marL="4572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f(x) = 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polynomial equation of the form</a:t>
            </a:r>
          </a:p>
          <a:p>
            <a:pPr marL="4572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f(x) =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 =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sz="24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I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··· + a</a:t>
            </a:r>
            <a:r>
              <a:rPr lang="en-I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a</a:t>
            </a:r>
            <a:r>
              <a:rPr lang="en-I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 …….(*)</a:t>
            </a:r>
          </a:p>
          <a:p>
            <a:pPr marL="45720" indent="0"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an </a:t>
            </a: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Algebraic equation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equation which contains polynomials, exponential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functions, logarithmic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functions, trigonometric functions etc. is called a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transcendental </a:t>
            </a: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equation.</a:t>
            </a:r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1" y="700090"/>
            <a:ext cx="2743200" cy="1100137"/>
          </a:xfrm>
        </p:spPr>
        <p:txBody>
          <a:bodyPr/>
          <a:lstStyle/>
          <a:p>
            <a:pPr marL="0" indent="0" algn="l">
              <a:buNone/>
            </a:pPr>
            <a:r>
              <a:rPr lang="en-IN" sz="4000" dirty="0" smtClean="0"/>
              <a:t>Examples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1" y="2507148"/>
            <a:ext cx="8305800" cy="49178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	3x</a:t>
            </a:r>
            <a:r>
              <a:rPr lang="en-I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2x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 – 5 = 0,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</a:t>
            </a:r>
            <a:r>
              <a:rPr lang="en-I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3x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= 0,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3x + 1 = 0,</a:t>
            </a:r>
          </a:p>
          <a:p>
            <a:pPr marL="4572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are 					, </a:t>
            </a:r>
          </a:p>
          <a:p>
            <a:pPr marL="45720" indent="0">
              <a:buNone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xe</a:t>
            </a:r>
            <a:r>
              <a:rPr lang="es-E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= 0,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s-ES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x</a:t>
            </a:r>
          </a:p>
          <a:p>
            <a:pPr marL="4572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are				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814762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algebraic (polynomial) equations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593675"/>
            <a:ext cx="3505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transcendental equations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6440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"/>
            <a:ext cx="7467601" cy="1000125"/>
          </a:xfrm>
        </p:spPr>
        <p:txBody>
          <a:bodyPr/>
          <a:lstStyle/>
          <a:p>
            <a:pPr marL="0" indent="0" algn="l">
              <a:buNone/>
            </a:pPr>
            <a:r>
              <a:rPr lang="en-IN" sz="3600" dirty="0" smtClean="0"/>
              <a:t>Basic Terminology to locate roots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1" y="1000125"/>
            <a:ext cx="8686801" cy="78009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f(x) is a polynomial of the form (*), then the following results from the theory of equations would be useful in locating roots</a:t>
            </a:r>
          </a:p>
          <a:p>
            <a:pPr marL="560070" indent="-514350">
              <a:buSzPct val="90000"/>
              <a:buAutoNum type="romanLcParenR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polynomial equation of the n</a:t>
            </a:r>
            <a:r>
              <a:rPr lang="en-I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degree has n and only n roots.</a:t>
            </a:r>
          </a:p>
          <a:p>
            <a:pPr marL="560070" indent="-514350">
              <a:buSzPct val="90000"/>
              <a:buAutoNum type="romanLcParenR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 is odd, the polynomial equation has at least one real root whose sign is opposite to that of the last term.  x – 1 = 0, x = 1 is root</a:t>
            </a:r>
          </a:p>
          <a:p>
            <a:pPr marL="560070" indent="-514350">
              <a:buSzPct val="90000"/>
              <a:buAutoNum type="romanLcParenR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 is even and constant term is negative, then the equation has at least one positive &amp; at least one negative root</a:t>
            </a:r>
          </a:p>
          <a:p>
            <a:pPr marL="560070" indent="-514350">
              <a:buSzPct val="90000"/>
              <a:buAutoNum type="romanLcParenR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polynomial equation has 1) real coefficients, then imaginary roots occur in pairs, and 2) rational coefficients, then irrational roots occur in pairs.</a:t>
            </a:r>
          </a:p>
          <a:p>
            <a:pPr marL="560070" indent="-514350">
              <a:buSzPct val="90000"/>
              <a:buAutoNum type="romanLcParenR"/>
            </a:pP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Descarte’s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Rule of Signs: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polynomial equation f(x) = 0 cannot have more no. of positive real roots  than the no. of changes of sign in the coefficients of f(x).</a:t>
            </a:r>
          </a:p>
          <a:p>
            <a:pPr marL="822960" lvl="1" indent="-457200">
              <a:buSzPct val="90000"/>
              <a:buFont typeface="+mj-lt"/>
              <a:buAutoNum type="alphaLcParenR"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(a) above, f(x) = 0 cannot have more no. of negative real roots than the no. of changes of sign in the coefficients of f(-x). </a:t>
            </a:r>
          </a:p>
          <a:p>
            <a:pPr marL="560070" indent="-514350">
              <a:buAutoNum type="romanLcParenR"/>
            </a:pP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000251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=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sz="20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I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··· + a</a:t>
            </a:r>
            <a:r>
              <a:rPr lang="en-I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a</a:t>
            </a:r>
            <a:r>
              <a:rPr lang="en-I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…….(*)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3489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7315200" cy="12287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IN" sz="3200" dirty="0" smtClean="0"/>
              <a:t>Definition of Root/Zero and its Geometrical representation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00249"/>
            <a:ext cx="8001000" cy="22717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Root/zero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α, for which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(α) ≡ 0 is called a root of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a zero of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" indent="0">
              <a:buNone/>
            </a:pPr>
            <a:endParaRPr lang="en-IN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Geometrically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root of an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is the value of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graph of the equation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intersects the 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-axis (as shown in figure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c 9"/>
          <p:cNvSpPr/>
          <p:nvPr/>
        </p:nvSpPr>
        <p:spPr>
          <a:xfrm>
            <a:off x="2286000" y="6900863"/>
            <a:ext cx="3581400" cy="3300412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29000" y="4544118"/>
            <a:ext cx="0" cy="3821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71801" y="7700964"/>
            <a:ext cx="3810001" cy="145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9403" y="4800601"/>
            <a:ext cx="89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7600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0369" y="766306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6268" y="771911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10330888</TotalTime>
  <Words>1326</Words>
  <Application>Microsoft Office PowerPoint</Application>
  <PresentationFormat>Custom</PresentationFormat>
  <Paragraphs>255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Slipstream</vt:lpstr>
      <vt:lpstr>Rayat Shikshan Saanstha’s Arts, Science &amp; Commerce College, Mokhada Dist. : Palghar</vt:lpstr>
      <vt:lpstr>Transcendental &amp; Polynomial Equations</vt:lpstr>
      <vt:lpstr>Content</vt:lpstr>
      <vt:lpstr>Mathematical  Preliminaries</vt:lpstr>
      <vt:lpstr>PowerPoint Presentation</vt:lpstr>
      <vt:lpstr>Concept of Simple and Multiple Root</vt:lpstr>
      <vt:lpstr>Examples</vt:lpstr>
      <vt:lpstr>Basic Terminology to locate roots</vt:lpstr>
      <vt:lpstr>Definition of Root/Zero and its Geometrical representation</vt:lpstr>
      <vt:lpstr>Simple Root</vt:lpstr>
      <vt:lpstr>Multiple Root</vt:lpstr>
      <vt:lpstr>Direct and Iterative Methods</vt:lpstr>
      <vt:lpstr>Iteration methods based on first degree equation</vt:lpstr>
      <vt:lpstr>Newton-Raphson Method</vt:lpstr>
      <vt:lpstr>Continued..</vt:lpstr>
      <vt:lpstr>PowerPoint Presentation</vt:lpstr>
      <vt:lpstr>PowerPoint Presentation</vt:lpstr>
      <vt:lpstr>Convergence of Numerical Methods</vt:lpstr>
      <vt:lpstr>Rate of Convergence of Newton-Raphson Method</vt:lpstr>
      <vt:lpstr>Rate of Convergence : Continued</vt:lpstr>
      <vt:lpstr>Secant method</vt:lpstr>
      <vt:lpstr>Secant method :- Continued</vt:lpstr>
      <vt:lpstr>Examples</vt:lpstr>
      <vt:lpstr>Example</vt:lpstr>
      <vt:lpstr>Rate of Convergence of Secant Method</vt:lpstr>
      <vt:lpstr>Continued..</vt:lpstr>
      <vt:lpstr>Continued</vt:lpstr>
      <vt:lpstr>False Position Method</vt:lpstr>
      <vt:lpstr>Example</vt:lpstr>
      <vt:lpstr>Example</vt:lpstr>
      <vt:lpstr>Iteration Method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Rayat Shikshan Saanstha’s Arts, Science &amp; Commerce College, Mokhada Dist. : Palghar</dc:title>
  <dc:creator>Lenovo</dc:creator>
  <cp:lastModifiedBy>Lenovo</cp:lastModifiedBy>
  <cp:revision>391</cp:revision>
  <dcterms:created xsi:type="dcterms:W3CDTF">2006-08-16T00:00:00Z</dcterms:created>
  <dcterms:modified xsi:type="dcterms:W3CDTF">2022-07-26T17:23:14Z</dcterms:modified>
</cp:coreProperties>
</file>